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648" r:id="rId2"/>
    <p:sldMasterId id="2147483685" r:id="rId3"/>
    <p:sldMasterId id="2147483726" r:id="rId4"/>
  </p:sldMasterIdLst>
  <p:notesMasterIdLst>
    <p:notesMasterId r:id="rId15"/>
  </p:notesMasterIdLst>
  <p:handoutMasterIdLst>
    <p:handoutMasterId r:id="rId16"/>
  </p:handoutMasterIdLst>
  <p:sldIdLst>
    <p:sldId id="315" r:id="rId5"/>
    <p:sldId id="316" r:id="rId6"/>
    <p:sldId id="319" r:id="rId7"/>
    <p:sldId id="318" r:id="rId8"/>
    <p:sldId id="321" r:id="rId9"/>
    <p:sldId id="320" r:id="rId10"/>
    <p:sldId id="322" r:id="rId11"/>
    <p:sldId id="323" r:id="rId12"/>
    <p:sldId id="317" r:id="rId13"/>
    <p:sldId id="324" r:id="rId14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587"/>
  </p:normalViewPr>
  <p:slideViewPr>
    <p:cSldViewPr snapToGrid="0" snapToObjects="1" showGuides="1">
      <p:cViewPr varScale="1">
        <p:scale>
          <a:sx n="103" d="100"/>
          <a:sy n="103" d="100"/>
        </p:scale>
        <p:origin x="156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26-09-2018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26-09-2018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26-09-2018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26-09-2018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35317"/>
            <a:ext cx="733426" cy="29337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26-09-2018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26-09-2018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4789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130" y="1045684"/>
            <a:ext cx="647915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54" y="228628"/>
            <a:ext cx="11557506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967" y="1373021"/>
            <a:ext cx="1022165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855" y="340162"/>
            <a:ext cx="1826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9530" y="6581497"/>
            <a:ext cx="252033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26-09-2018</a:t>
            </a:fld>
            <a:r>
              <a:rPr lang="da-DK" dirty="0"/>
              <a:t>30-08-2018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9156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CF92-9DEA-443C-8495-E15ED0DEB228}" type="datetime1">
              <a:rPr lang="da-DK"/>
              <a:pPr>
                <a:defRPr/>
              </a:pPr>
              <a:t>26-09-2018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BFE5-6454-4FC1-8751-80704FC7F46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92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26-09-2018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26-09-2018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26-09-2018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26-09-2018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26-09-2018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26-09-2018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  <p:sldLayoutId id="2147483753" r:id="rId20"/>
    <p:sldLayoutId id="214748375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0358E4-74B0-4027-BEDD-3C434EF1EF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12307CA-CA23-4535-B34D-00689DA23C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EB7A08F-7C22-4756-8CB5-FCD8D8A939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9C9A24E-788F-4D0F-8AF5-ADBE529B10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896FDD-A42D-416B-8761-D9B0CCC28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82814"/>
            <a:ext cx="9270865" cy="541687"/>
          </a:xfrm>
        </p:spPr>
        <p:txBody>
          <a:bodyPr/>
          <a:lstStyle/>
          <a:p>
            <a:r>
              <a:rPr lang="da-DK" sz="4000" dirty="0"/>
              <a:t>Vandindvinding og </a:t>
            </a:r>
            <a:r>
              <a:rPr lang="da-DK" sz="4000" dirty="0" err="1"/>
              <a:t>markvanding</a:t>
            </a:r>
            <a:endParaRPr lang="da-DK" sz="400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DEC6CD1-235B-46F6-913E-F20851FE8A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Billund, 25. september 2018</a:t>
            </a:r>
          </a:p>
          <a:p>
            <a:r>
              <a:rPr lang="da-DK" dirty="0"/>
              <a:t>Søren Kolind Hvid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B817DE-D7D8-45D3-B447-49FA525249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DD205CD-05A0-420D-9FF0-7A4DE46569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965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EC92-4978-44FD-A557-73F8D8C1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256785"/>
            <a:ext cx="11450714" cy="711638"/>
          </a:xfrm>
        </p:spPr>
        <p:txBody>
          <a:bodyPr/>
          <a:lstStyle/>
          <a:p>
            <a:r>
              <a:rPr lang="da-DK" sz="3200" dirty="0"/>
              <a:t>Forslag til administrationsmodel for vand til </a:t>
            </a:r>
            <a:r>
              <a:rPr lang="da-DK" sz="3200" dirty="0" err="1"/>
              <a:t>markvanding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A5A219-A5E3-4EB2-BD4B-EEF266D5074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2842" y="1653838"/>
            <a:ext cx="9385731" cy="429207"/>
          </a:xfrm>
        </p:spPr>
        <p:txBody>
          <a:bodyPr/>
          <a:lstStyle/>
          <a:p>
            <a:r>
              <a:rPr lang="da-DK" dirty="0"/>
              <a:t>Faglige modeller fra Aarhus Universitet og avanceret hydrologisk model (DK-model)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4266BA-9132-4FB7-BFE5-BDB15CF825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953213-CCF5-41A6-BB47-4A20CFCBC3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E6C5C0A-CE4C-4197-8FA0-98A4EC06AAB0}"/>
              </a:ext>
            </a:extLst>
          </p:cNvPr>
          <p:cNvSpPr txBox="1"/>
          <p:nvPr/>
        </p:nvSpPr>
        <p:spPr>
          <a:xfrm>
            <a:off x="542925" y="1225093"/>
            <a:ext cx="87844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1. Grundvandsressourcen vurderes ud fra det bedste model- og datagrundlag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729DFF7-BB64-4534-9069-076F6A8B6045}"/>
              </a:ext>
            </a:extLst>
          </p:cNvPr>
          <p:cNvSpPr txBox="1"/>
          <p:nvPr/>
        </p:nvSpPr>
        <p:spPr>
          <a:xfrm>
            <a:off x="570918" y="2211083"/>
            <a:ext cx="73096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2. Årlig national ressourceopgørelse i samspil med kommunerne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426C53C-A615-4A3B-859C-5501F035888D}"/>
              </a:ext>
            </a:extLst>
          </p:cNvPr>
          <p:cNvSpPr txBox="1">
            <a:spLocks/>
          </p:cNvSpPr>
          <p:nvPr/>
        </p:nvSpPr>
        <p:spPr>
          <a:xfrm>
            <a:off x="822843" y="2688437"/>
            <a:ext cx="9385731" cy="931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Indspil fra kommuner vedr. oplandsinddeling, indvindingsscenarier m.v.</a:t>
            </a:r>
          </a:p>
          <a:p>
            <a:r>
              <a:rPr lang="da-DK" dirty="0"/>
              <a:t>Rød-grønne kort: Hvor kan der gives nye eller øgede tilladelser og hvor kan der ikke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F8D22BF-88DB-4BDA-B9BE-E54553CBFDFA}"/>
              </a:ext>
            </a:extLst>
          </p:cNvPr>
          <p:cNvSpPr txBox="1"/>
          <p:nvPr/>
        </p:nvSpPr>
        <p:spPr>
          <a:xfrm>
            <a:off x="570918" y="3826140"/>
            <a:ext cx="87032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3. Tildeling af vandmængder efter de nye retningslinjer fra Aarhus Universitet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0C3B13-1C38-4400-91E6-5622EA2190BF}"/>
              </a:ext>
            </a:extLst>
          </p:cNvPr>
          <p:cNvSpPr txBox="1">
            <a:spLocks/>
          </p:cNvSpPr>
          <p:nvPr/>
        </p:nvSpPr>
        <p:spPr>
          <a:xfrm>
            <a:off x="888158" y="4232991"/>
            <a:ext cx="10420545" cy="429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Vandmængde svarende til vandingsbehovet i 8 af 10 år, hvis grundvandsressourcen tillader det.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B2B4C2B-D7C3-4B51-A2A4-5015983FA2AF}"/>
              </a:ext>
            </a:extLst>
          </p:cNvPr>
          <p:cNvSpPr txBox="1"/>
          <p:nvPr/>
        </p:nvSpPr>
        <p:spPr>
          <a:xfrm>
            <a:off x="570918" y="4835514"/>
            <a:ext cx="84718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dirty="0"/>
              <a:t>4. Årlig vurdering af mulighed for ekstra vand til </a:t>
            </a:r>
            <a:r>
              <a:rPr lang="da-DK" sz="2000" dirty="0" err="1"/>
              <a:t>markvanding</a:t>
            </a:r>
            <a:r>
              <a:rPr lang="da-DK" sz="2000" dirty="0"/>
              <a:t> (hvis tørkeår)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E0E73EDE-E6CC-4A51-88DB-0D5357A75FA9}"/>
              </a:ext>
            </a:extLst>
          </p:cNvPr>
          <p:cNvSpPr txBox="1">
            <a:spLocks/>
          </p:cNvSpPr>
          <p:nvPr/>
        </p:nvSpPr>
        <p:spPr>
          <a:xfrm>
            <a:off x="822843" y="5304126"/>
            <a:ext cx="10420545" cy="984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Vurdering ud fra ressourceopgørelse og aktuel grundvandsstand i foråret</a:t>
            </a:r>
          </a:p>
          <a:p>
            <a:r>
              <a:rPr lang="da-DK" dirty="0"/>
              <a:t>Kollektiv udmelding og/eller tildeling efter individuel ansøgning (hurtig sagsbehandling)</a:t>
            </a:r>
          </a:p>
        </p:txBody>
      </p:sp>
    </p:spTree>
    <p:extLst>
      <p:ext uri="{BB962C8B-B14F-4D97-AF65-F5344CB8AC3E}">
        <p14:creationId xmlns:p14="http://schemas.microsoft.com/office/powerpoint/2010/main" val="20364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EDAC8-936C-497C-B858-E25625FD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1156514"/>
          </a:xfrm>
        </p:spPr>
        <p:txBody>
          <a:bodyPr/>
          <a:lstStyle/>
          <a:p>
            <a:r>
              <a:rPr lang="da-DK" dirty="0"/>
              <a:t>Hvad betyder øget vandindvinding et enkelt år for vandløbene og naturen, når grundvandsspejlet står højt og nedbøren falder igen efter 3 måneders tørke?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6B62A-3322-4688-93D6-FFEAF1939E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828800"/>
            <a:ext cx="9385731" cy="3868738"/>
          </a:xfrm>
        </p:spPr>
        <p:txBody>
          <a:bodyPr/>
          <a:lstStyle/>
          <a:p>
            <a:r>
              <a:rPr lang="da-DK" dirty="0"/>
              <a:t>Vi forventede, at øget indvinding ingen stor betydning ville have i et år som 2018, hvor grundvandsstanden i foråret generelt var virkelig høj</a:t>
            </a:r>
          </a:p>
          <a:p>
            <a:r>
              <a:rPr lang="da-DK" dirty="0"/>
              <a:t>Vi har set, at tørken har medført meget lave vandføringer i nogle vandløb – og at nogle vandløbsspidser helt er tørret ud</a:t>
            </a:r>
          </a:p>
          <a:p>
            <a:r>
              <a:rPr lang="da-DK" dirty="0"/>
              <a:t>Det har vi set i både Øst- og Vestdanmark – altså både med og uden </a:t>
            </a:r>
            <a:r>
              <a:rPr lang="da-DK" dirty="0" err="1"/>
              <a:t>markvanding</a:t>
            </a:r>
            <a:endParaRPr lang="da-DK" dirty="0"/>
          </a:p>
          <a:p>
            <a:r>
              <a:rPr lang="da-DK" dirty="0"/>
              <a:t>Påvirkning af vandføring i vandløb – hvor meget skyldes tørken generelt og hvor meget skyldes </a:t>
            </a:r>
            <a:r>
              <a:rPr lang="da-DK" dirty="0" err="1"/>
              <a:t>markvanding</a:t>
            </a:r>
            <a:r>
              <a:rPr lang="da-DK" dirty="0"/>
              <a:t>?</a:t>
            </a:r>
          </a:p>
          <a:p>
            <a:pPr lvl="1"/>
            <a:r>
              <a:rPr lang="da-DK" dirty="0"/>
              <a:t>Det svar kender vi ikke for de små vandløb og vandløbsspidserne – </a:t>
            </a:r>
            <a:r>
              <a:rPr lang="da-DK" dirty="0" err="1"/>
              <a:t>Markvandingen</a:t>
            </a:r>
            <a:r>
              <a:rPr lang="da-DK" dirty="0"/>
              <a:t> betyder nok ikke så meget, men den er ikke uden betydning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563D445-01B4-439A-AAB4-042DBC01D9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22ABCF-BD52-4BD5-A3F9-824F388238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2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F3A08-6A60-463E-B141-8DBF8605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Vi kender kun </a:t>
            </a:r>
            <a:r>
              <a:rPr lang="da-DK" sz="3200" dirty="0" err="1"/>
              <a:t>markvandingens</a:t>
            </a:r>
            <a:r>
              <a:rPr lang="da-DK" sz="3200" dirty="0"/>
              <a:t> betydning for vandløb og natur fra modelberegninger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2BA3B2-8882-4EB4-AB5B-F75BF107B0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400"/>
            <a:ext cx="9385731" cy="3041262"/>
          </a:xfrm>
        </p:spPr>
        <p:txBody>
          <a:bodyPr/>
          <a:lstStyle/>
          <a:p>
            <a:r>
              <a:rPr lang="da-DK" dirty="0"/>
              <a:t>BEST programmet er dominerende værktøj</a:t>
            </a:r>
          </a:p>
          <a:p>
            <a:pPr lvl="1"/>
            <a:r>
              <a:rPr lang="da-DK" dirty="0"/>
              <a:t>Det tillægges en større præcision end det har</a:t>
            </a:r>
          </a:p>
          <a:p>
            <a:pPr lvl="1"/>
            <a:r>
              <a:rPr lang="da-DK" dirty="0"/>
              <a:t>Vurderer fortsat effekter ud fra medianminimum vandføring</a:t>
            </a:r>
          </a:p>
          <a:p>
            <a:r>
              <a:rPr lang="da-DK" dirty="0" err="1"/>
              <a:t>VandWeb</a:t>
            </a:r>
            <a:r>
              <a:rPr lang="da-DK" dirty="0"/>
              <a:t> – bygger på beregninger med DK-model</a:t>
            </a:r>
          </a:p>
          <a:p>
            <a:pPr lvl="1"/>
            <a:r>
              <a:rPr lang="da-DK" dirty="0"/>
              <a:t>Stor unøjagtighed på lokal skala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08629D-2DB4-46AA-BF59-6E761E5106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597F23-7669-4458-A8DA-92CCED41F8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17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BE6B-AC94-4890-902D-C1B4BAA5D63C}" type="datetime1">
              <a:rPr lang="da-DK" smtClean="0"/>
              <a:t>26-09-2018</a:t>
            </a:fld>
            <a:r>
              <a:rPr lang="da-DK"/>
              <a:t>30-08-2018</a:t>
            </a:r>
            <a:endParaRPr lang="da-DK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Jegstrup bæk – månedlig vandføring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4" y="980727"/>
            <a:ext cx="9777689" cy="550058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F101C49-765D-4B66-94C1-0E2B36EEC6C6}"/>
              </a:ext>
            </a:extLst>
          </p:cNvPr>
          <p:cNvSpPr txBox="1"/>
          <p:nvPr/>
        </p:nvSpPr>
        <p:spPr>
          <a:xfrm>
            <a:off x="7044613" y="6373591"/>
            <a:ext cx="2797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/>
              <a:t>Kilde: Sofie v. Veen, AU Bioscience</a:t>
            </a:r>
          </a:p>
        </p:txBody>
      </p:sp>
    </p:spTree>
    <p:extLst>
      <p:ext uri="{BB962C8B-B14F-4D97-AF65-F5344CB8AC3E}">
        <p14:creationId xmlns:p14="http://schemas.microsoft.com/office/powerpoint/2010/main" val="266702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5389-29C7-4759-9061-BB325870192B}" type="datetime1">
              <a:rPr lang="da-DK" smtClean="0"/>
              <a:t>26-09-2018</a:t>
            </a:fld>
            <a:r>
              <a:rPr lang="da-DK"/>
              <a:t>30-08-2018</a:t>
            </a:r>
            <a:endParaRPr lang="da-DK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Saltø Å- månedlig vandføring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4" y="980729"/>
            <a:ext cx="9145016" cy="51541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1B29294-436A-43FE-A184-D7E801A942FD}"/>
              </a:ext>
            </a:extLst>
          </p:cNvPr>
          <p:cNvSpPr txBox="1"/>
          <p:nvPr/>
        </p:nvSpPr>
        <p:spPr>
          <a:xfrm>
            <a:off x="6410131" y="6153510"/>
            <a:ext cx="2797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/>
              <a:t>Kilde: Sofie v. Veen, AU Bioscience</a:t>
            </a:r>
          </a:p>
        </p:txBody>
      </p:sp>
    </p:spTree>
    <p:extLst>
      <p:ext uri="{BB962C8B-B14F-4D97-AF65-F5344CB8AC3E}">
        <p14:creationId xmlns:p14="http://schemas.microsoft.com/office/powerpoint/2010/main" val="419053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A728-8728-4522-B6BD-05869421BB5A}" type="datetime1">
              <a:rPr lang="da-DK" smtClean="0"/>
              <a:t>26-09-2018</a:t>
            </a:fld>
            <a:r>
              <a:rPr lang="da-DK"/>
              <a:t>30-08-2018</a:t>
            </a:r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Odder Å </a:t>
            </a:r>
            <a:r>
              <a:rPr lang="da-DK" sz="4000" dirty="0"/>
              <a:t>– månedlig vandføring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4" y="1148679"/>
            <a:ext cx="9362290" cy="526145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5C2C626-17AF-4F91-A197-A81DB0002B46}"/>
              </a:ext>
            </a:extLst>
          </p:cNvPr>
          <p:cNvSpPr txBox="1"/>
          <p:nvPr/>
        </p:nvSpPr>
        <p:spPr>
          <a:xfrm>
            <a:off x="6410131" y="6153510"/>
            <a:ext cx="2797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/>
              <a:t>Kilde: Sofie v. Veen, AU Bioscience</a:t>
            </a:r>
          </a:p>
        </p:txBody>
      </p:sp>
    </p:spTree>
    <p:extLst>
      <p:ext uri="{BB962C8B-B14F-4D97-AF65-F5344CB8AC3E}">
        <p14:creationId xmlns:p14="http://schemas.microsoft.com/office/powerpoint/2010/main" val="399604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223C1-2DBA-41A8-B8AD-7C3D7CE6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års målt vandføring i Odder Å oplandet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F873DD-84E6-455C-9F37-D124E715F1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55076CF-CCAE-4BDD-8EEA-1D0F8B9F0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328DE06-B30C-42D5-B21A-654B286E8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2" y="1104523"/>
            <a:ext cx="7958225" cy="5473088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1240990F-518D-42FA-96E9-FE462B1445E2}"/>
              </a:ext>
            </a:extLst>
          </p:cNvPr>
          <p:cNvSpPr txBox="1"/>
          <p:nvPr/>
        </p:nvSpPr>
        <p:spPr>
          <a:xfrm>
            <a:off x="5510513" y="1724904"/>
            <a:ext cx="21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358 mm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F1A42E1-AA95-4F11-9294-138D9C37F5E7}"/>
              </a:ext>
            </a:extLst>
          </p:cNvPr>
          <p:cNvSpPr txBox="1"/>
          <p:nvPr/>
        </p:nvSpPr>
        <p:spPr>
          <a:xfrm>
            <a:off x="4450821" y="2370539"/>
            <a:ext cx="21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390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E210C-8225-4BAD-A770-9ECC1374739A}"/>
              </a:ext>
            </a:extLst>
          </p:cNvPr>
          <p:cNvSpPr txBox="1"/>
          <p:nvPr/>
        </p:nvSpPr>
        <p:spPr>
          <a:xfrm>
            <a:off x="6771777" y="3357468"/>
            <a:ext cx="21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639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75E40-AADD-4DA2-A5C4-19794E99AE9F}"/>
              </a:ext>
            </a:extLst>
          </p:cNvPr>
          <p:cNvSpPr txBox="1"/>
          <p:nvPr/>
        </p:nvSpPr>
        <p:spPr>
          <a:xfrm>
            <a:off x="4338601" y="3360252"/>
            <a:ext cx="21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575 mm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8DA07CE-9D8C-4A9F-88C0-635102DD541A}"/>
              </a:ext>
            </a:extLst>
          </p:cNvPr>
          <p:cNvSpPr txBox="1"/>
          <p:nvPr/>
        </p:nvSpPr>
        <p:spPr>
          <a:xfrm>
            <a:off x="1521447" y="4404298"/>
            <a:ext cx="21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449 mm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AB37B7-9524-4206-8954-B88362AF2267}"/>
              </a:ext>
            </a:extLst>
          </p:cNvPr>
          <p:cNvSpPr txBox="1"/>
          <p:nvPr/>
        </p:nvSpPr>
        <p:spPr>
          <a:xfrm>
            <a:off x="5589037" y="5952033"/>
            <a:ext cx="2797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/>
              <a:t>Kilde: Sofie v. Veen, AU Bioscience</a:t>
            </a:r>
          </a:p>
        </p:txBody>
      </p:sp>
    </p:spTree>
    <p:extLst>
      <p:ext uri="{BB962C8B-B14F-4D97-AF65-F5344CB8AC3E}">
        <p14:creationId xmlns:p14="http://schemas.microsoft.com/office/powerpoint/2010/main" val="126187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7FA0AE-065D-4EC9-8AD1-311615E6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0" b="4539"/>
          <a:stretch/>
        </p:blipFill>
        <p:spPr>
          <a:xfrm>
            <a:off x="269097" y="350457"/>
            <a:ext cx="11548470" cy="611208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047489" y="4634718"/>
            <a:ext cx="653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Afstrømning med  indvinding (sort) og uden indvinding (blå)                 </a:t>
            </a:r>
          </a:p>
        </p:txBody>
      </p:sp>
      <p:cxnSp>
        <p:nvCxnSpPr>
          <p:cNvPr id="5" name="Lige pilforbindelse 4"/>
          <p:cNvCxnSpPr>
            <a:cxnSpLocks/>
          </p:cNvCxnSpPr>
          <p:nvPr/>
        </p:nvCxnSpPr>
        <p:spPr>
          <a:xfrm flipH="1" flipV="1">
            <a:off x="5468112" y="1810512"/>
            <a:ext cx="931856" cy="2829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910F9F43-5D32-4538-98D5-EAA073CA16A5}"/>
              </a:ext>
            </a:extLst>
          </p:cNvPr>
          <p:cNvSpPr txBox="1">
            <a:spLocks/>
          </p:cNvSpPr>
          <p:nvPr/>
        </p:nvSpPr>
        <p:spPr>
          <a:xfrm>
            <a:off x="259766" y="140958"/>
            <a:ext cx="11557801" cy="71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Vandløbspunkter i </a:t>
            </a:r>
            <a:r>
              <a:rPr lang="da-DK" dirty="0" err="1"/>
              <a:t>VandWeb</a:t>
            </a:r>
            <a:r>
              <a:rPr lang="da-DK" dirty="0"/>
              <a:t> – 30.000 punkter i alt (10 pr. ID15 opland)</a:t>
            </a:r>
          </a:p>
        </p:txBody>
      </p:sp>
    </p:spTree>
    <p:extLst>
      <p:ext uri="{BB962C8B-B14F-4D97-AF65-F5344CB8AC3E}">
        <p14:creationId xmlns:p14="http://schemas.microsoft.com/office/powerpoint/2010/main" val="58647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FFC0-5EFF-457C-87DE-E1E94C84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Manglende viden…..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91E330-95D1-457A-84BA-57425F6EFAC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9792" y="1213497"/>
            <a:ext cx="10383222" cy="4148139"/>
          </a:xfrm>
        </p:spPr>
        <p:txBody>
          <a:bodyPr/>
          <a:lstStyle/>
          <a:p>
            <a:r>
              <a:rPr lang="da-DK" dirty="0"/>
              <a:t>Der mangler viden (feltundersøgelser) vedr. terrænnær hydrologi på lokal skala og om de biologiske konsekvenser</a:t>
            </a:r>
          </a:p>
          <a:p>
            <a:pPr lvl="1"/>
            <a:r>
              <a:rPr lang="da-DK" dirty="0"/>
              <a:t>SEGES kan ikke selv løfte denne opgave (men vi kan søge penge til det)</a:t>
            </a:r>
          </a:p>
          <a:p>
            <a:pPr lvl="1"/>
            <a:r>
              <a:rPr lang="da-DK" dirty="0"/>
              <a:t>Langsommeligt og dyrt</a:t>
            </a:r>
          </a:p>
          <a:p>
            <a:r>
              <a:rPr lang="da-DK" dirty="0" err="1"/>
              <a:t>Markvanding</a:t>
            </a:r>
            <a:r>
              <a:rPr lang="da-DK" dirty="0"/>
              <a:t> kan ikke frikendes for at spille en rolle – spørgsmålet er bare hvor stor den er</a:t>
            </a:r>
          </a:p>
          <a:p>
            <a:r>
              <a:rPr lang="da-DK" dirty="0"/>
              <a:t>I meget vandingsintensive områder bliver indvinding nok begrænset (evt. kun i kritiske år) eller afværgeforanstaltninger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5A8E14-09F2-456A-ACC7-92F35D476B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F80EF23-3487-4FE1-A441-BA0A06FD41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19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SEGES.potx" id="{50E43E3A-B7EE-4E03-8381-0108FFDBCDF5}" vid="{D2EA642E-E40F-4617-8A4B-0E9B70352118}"/>
    </a:ext>
  </a:extLst>
</a:theme>
</file>

<file path=ppt/theme/theme2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SEGES.potx" id="{50E43E3A-B7EE-4E03-8381-0108FFDBCDF5}" vid="{3B603CA7-D09A-4054-9244-D6AD38345636}"/>
    </a:ext>
  </a:extLst>
</a:theme>
</file>

<file path=ppt/theme/theme3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SEGES.potx" id="{50E43E3A-B7EE-4E03-8381-0108FFDBCDF5}" vid="{DEA2A749-FA2D-40A8-A8E6-37DE30074794}"/>
    </a:ext>
  </a:extLst>
</a:theme>
</file>

<file path=ppt/theme/theme4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SEGES.potx" id="{50E43E3A-B7EE-4E03-8381-0108FFDBCDF5}" vid="{18788BBA-4F73-4D3F-8615-DA4A97DCE90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7F2FF3FBD121E74397D1152B5A90CD7A" ma:contentTypeVersion="101" ma:contentTypeDescription="Den primære contenttype der anvendes på Landbrugsinfo" ma:contentTypeScope="" ma:versionID="dfe2098aa69a8320c18430eb38d25056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d08c2e9aff9fedfa817bb52de382b40b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Rettighedsgruppe xmlns="fc0fdba4-151c-4e55-9dcc-4c0be9bb72c9">1</Rettighedsgruppe>
    <WebInfoMultiSelect xmlns="fc0fdba4-151c-4e55-9dcc-4c0be9bb72c9" xsi:nil="true"/>
    <PublishingRollupImage xmlns="http://schemas.microsoft.com/sharepoint/v3" xsi:nil="true"/>
    <Revisionsdato xmlns="5aa14257-579e-4a1f-bbbb-3c8dd7393476">2018-09-27T06:19:00+00:00</Revisionsdato>
    <DynamicPublishingContent5 xmlns="http://schemas.microsoft.com/sharepoint/v3" xsi:nil="true"/>
    <Projekter xmlns="fc0fdba4-151c-4e55-9dcc-4c0be9bb72c9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WebInfoLawCodes xmlns="fc0fdba4-151c-4e55-9dcc-4c0be9bb72c9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EnclosureFor xmlns="fc0fdba4-151c-4e55-9dcc-4c0be9bb72c9">
      <Url xsi:nil="true"/>
      <Description xsi:nil="true"/>
    </EnclosureFor>
    <GammelURL xmlns="fc0fdba4-151c-4e55-9dcc-4c0be9bb72c9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2018-09-27T06:19:00+00:00</Bekraeftelsesdato>
    <DynamicPublishingContent1 xmlns="http://schemas.microsoft.com/sharepoint/v3" xsi:nil="true"/>
    <DynamicPublishingContent13 xmlns="http://schemas.microsoft.com/sharepoint/v3" xsi:nil="true"/>
    <TaksonomiTaxHTField0 xmlns="fc0fdba4-151c-4e55-9dcc-4c0be9bb72c9">
      <Terms xmlns="http://schemas.microsoft.com/office/infopath/2007/PartnerControls"/>
    </TaksonomiTaxHTField0>
    <PublishingVariationGroupID xmlns="http://schemas.microsoft.com/sharepoint/v3" xsi:nil="true"/>
    <ArticleStartDate xmlns="http://schemas.microsoft.com/sharepoint/v3">2018-09-26T22:00:00+00:00</ArticleStartDate>
    <Ansvarligafdeling xmlns="fc0fdba4-151c-4e55-9dcc-4c0be9bb72c9">55</Ansvarligafdeling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idp|lcskh@prod.dli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ProjectID xmlns="fc0fdba4-151c-4e55-9dcc-4c0be9bb72c9">X783X</ProjectID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fc0fdba4-151c-4e55-9dcc-4c0be9bb72c9">false</Ingen_x0020_besked_x0020_ved_x0020_arkivering>
    <NetSkabelonValue xmlns="fc0fdba4-151c-4e55-9dcc-4c0be9bb72c9" xsi:nil="true"/>
    <PermalinkID xmlns="fc0fdba4-151c-4e55-9dcc-4c0be9bb72c9">b068bc67-cc39-4faf-86f7-f891d989bcdc</PermalinkID>
    <Bevillingsgivere xmlns="fc0fdba4-151c-4e55-9dcc-4c0be9bb72c9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IsHiddenFromRollup xmlns="fc0fdba4-151c-4e55-9dcc-4c0be9bb72c9">0</IsHiddenFromRollup>
    <PublishingStartDate xmlns="http://schemas.microsoft.com/sharepoint/v3" xsi:nil="true"/>
    <WebInfoSubjects xmlns="fc0fdba4-151c-4e55-9dcc-4c0be9bb72c9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FinanceYear xmlns="fc0fdba4-151c-4e55-9dcc-4c0be9bb72c9" xsi:nil="true"/>
    <Afrapportering xmlns="fc0fdba4-151c-4e55-9dcc-4c0be9bb72c9">783;#Vandstatus i jord og afgrøder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Afsender xmlns="fc0fdba4-151c-4e55-9dcc-4c0be9bb72c9">2</Afsender>
    <Arkiveringsdato xmlns="fc0fdba4-151c-4e55-9dcc-4c0be9bb72c9">2099-12-31T23:00:00+00:00</Arkiveringsdato>
    <HideInRollups xmlns="fc0fdba4-151c-4e55-9dcc-4c0be9bb72c9">false</HideInRollups>
    <HitCount xmlns="fc0fdba4-151c-4e55-9dcc-4c0be9bb72c9">0</HitCount>
    <DynamicPublishingContent8 xmlns="http://schemas.microsoft.com/sharepoint/v3" xsi:nil="true"/>
    <TaxCatchAll xmlns="303eeafb-7dff-46db-9396-e9c651f530ea"/>
    <Comments xmlns="http://schemas.microsoft.com/sharepoint/v3">Præsentation fra arrangement i Billund den 25. september 2018</Comments>
    <Nummer xmlns="5aa14257-579e-4a1f-bbbb-3c8dd7393476" xsi:nil="true"/>
    <_dlc_DocId xmlns="303eeafb-7dff-46db-9396-e9c651f530ea">LBINFO-937041975-20490</_dlc_DocId>
    <_dlc_DocIdUrl xmlns="303eeafb-7dff-46db-9396-e9c651f530ea">
      <Url>https://sp.landbrugsinfo.dk/Afrapportering/innovation/2018/_layouts/DocIdRedir.aspx?ID=LBINFO-937041975-20490</Url>
      <Description>LBINFO-937041975-20490</Description>
    </_dlc_DocIdUrl>
  </documentManagement>
</p:properties>
</file>

<file path=customXml/itemProps1.xml><?xml version="1.0" encoding="utf-8"?>
<ds:datastoreItem xmlns:ds="http://schemas.openxmlformats.org/officeDocument/2006/customXml" ds:itemID="{69F18EDA-B8CC-493C-BC57-5720880ED977}"/>
</file>

<file path=customXml/itemProps2.xml><?xml version="1.0" encoding="utf-8"?>
<ds:datastoreItem xmlns:ds="http://schemas.openxmlformats.org/officeDocument/2006/customXml" ds:itemID="{A55DEE70-4666-4560-A37E-F06126A85821}"/>
</file>

<file path=customXml/itemProps3.xml><?xml version="1.0" encoding="utf-8"?>
<ds:datastoreItem xmlns:ds="http://schemas.openxmlformats.org/officeDocument/2006/customXml" ds:itemID="{382109B2-09CC-46EC-A505-835FEF8FCDEF}"/>
</file>

<file path=customXml/itemProps4.xml><?xml version="1.0" encoding="utf-8"?>
<ds:datastoreItem xmlns:ds="http://schemas.openxmlformats.org/officeDocument/2006/customXml" ds:itemID="{23B68428-DA3D-4C1C-B0D0-0DAA28FEA1E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490</Words>
  <Application>Microsoft Office PowerPoint</Application>
  <PresentationFormat>Brugerdefineret</PresentationFormat>
  <Paragraphs>50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AU Passata</vt:lpstr>
      <vt:lpstr>Calibri</vt:lpstr>
      <vt:lpstr>LF PPT - Noget at leve af. Noget at leve for.</vt:lpstr>
      <vt:lpstr>LF PPT - Vækst i balance</vt:lpstr>
      <vt:lpstr>LF PPT - Illustrationer i bunden</vt:lpstr>
      <vt:lpstr>LF PPT - SEGES</vt:lpstr>
      <vt:lpstr>Vandindvinding og markvanding</vt:lpstr>
      <vt:lpstr>Hvad betyder øget vandindvinding et enkelt år for vandløbene og naturen, når grundvandsspejlet står højt og nedbøren falder igen efter 3 måneders tørke?</vt:lpstr>
      <vt:lpstr>Vi kender kun markvandingens betydning for vandløb og natur fra modelberegninger</vt:lpstr>
      <vt:lpstr>Jegstrup bæk – månedlig vandføring</vt:lpstr>
      <vt:lpstr>Saltø Å- månedlig vandføring</vt:lpstr>
      <vt:lpstr>Odder Å – månedlig vandføring</vt:lpstr>
      <vt:lpstr>Et års målt vandføring i Odder Å oplandet</vt:lpstr>
      <vt:lpstr>PowerPoint-præsentation</vt:lpstr>
      <vt:lpstr>Manglende viden…..</vt:lpstr>
      <vt:lpstr>Forslag til administrationsmodel for vand til markvanding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Vandindvinding og markvanding</dc:title>
  <dc:subject/>
  <dc:creator/>
  <cp:keywords/>
  <dc:description/>
  <cp:lastModifiedBy/>
  <cp:revision>1</cp:revision>
  <dcterms:created xsi:type="dcterms:W3CDTF">2018-09-25T05:50:02Z</dcterms:created>
  <dcterms:modified xsi:type="dcterms:W3CDTF">2018-09-26T14:12:45Z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0x010100C568DB52D9D0A14D9B2FDCC96666E9F2007948130EC3DB064584E219954237AF3900242457EFB8B24247815D688C526CD44D00C26A9DBCB02B5C4DA1F017B836C045C00060750ADE2E6249BABB5C6118FC133DE800B6E1A9893ABA4670B08C14B9C53A30D3007F2FF3FBD121E74397D1152B5A90CD7A</vt:lpwstr>
  </property>
  <property fmtid="{D5CDD505-2E9C-101B-9397-08002B2CF9AE}" pid="3" name="_dlc_DocIdItemGuid">
    <vt:lpwstr>fe6e7389-6bfa-4607-91ba-2b09188eb355</vt:lpwstr>
  </property>
  <property fmtid="{D5CDD505-2E9C-101B-9397-08002B2CF9AE}" pid="4" name="Taksonomi">
    <vt:lpwstr/>
  </property>
</Properties>
</file>